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136A55-9FB9-40F0-904C-0004D5B174BA}" type="datetimeFigureOut">
              <a:rPr lang="en-US" smtClean="0"/>
              <a:pPr/>
              <a:t>3/23/2018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F933F1-DB6E-442B-8F86-1C66D9EF6E4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9F933F1-DB6E-442B-8F86-1C66D9EF6E4A}"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04801"/>
            <a:ext cx="8686800" cy="457199"/>
          </a:xfrm>
        </p:spPr>
        <p:txBody>
          <a:bodyPr>
            <a:normAutofit fontScale="90000"/>
          </a:bodyPr>
          <a:lstStyle/>
          <a:p>
            <a:r>
              <a:rPr lang="en-US" dirty="0" smtClean="0"/>
              <a:t>Architecture in Colonial India</a:t>
            </a:r>
            <a:endParaRPr lang="en-US" dirty="0"/>
          </a:p>
        </p:txBody>
      </p:sp>
      <p:sp>
        <p:nvSpPr>
          <p:cNvPr id="3" name="Subtitle 2"/>
          <p:cNvSpPr>
            <a:spLocks noGrp="1"/>
          </p:cNvSpPr>
          <p:nvPr>
            <p:ph type="subTitle" idx="1"/>
          </p:nvPr>
        </p:nvSpPr>
        <p:spPr>
          <a:xfrm>
            <a:off x="152400" y="914400"/>
            <a:ext cx="8839200" cy="5562600"/>
          </a:xfrm>
        </p:spPr>
        <p:txBody>
          <a:bodyPr>
            <a:normAutofit lnSpcReduction="10000"/>
          </a:bodyPr>
          <a:lstStyle/>
          <a:p>
            <a:pPr algn="just">
              <a:buFont typeface="Wingdings" pitchFamily="2" charset="2"/>
              <a:buChar char="Ø"/>
            </a:pPr>
            <a:r>
              <a:rPr lang="en-US" sz="2400" dirty="0" smtClean="0">
                <a:solidFill>
                  <a:schemeClr val="tx1"/>
                </a:solidFill>
                <a:latin typeface="Bookman Old Style" pitchFamily="18" charset="0"/>
              </a:rPr>
              <a:t>British Colonial era lasted in India for over three centuries starting from 1615 to 1947.</a:t>
            </a:r>
          </a:p>
          <a:p>
            <a:pPr algn="just">
              <a:buFont typeface="Wingdings" pitchFamily="2" charset="2"/>
              <a:buChar char="Ø"/>
            </a:pPr>
            <a:r>
              <a:rPr lang="en-US" sz="2400" dirty="0" smtClean="0">
                <a:solidFill>
                  <a:schemeClr val="tx1"/>
                </a:solidFill>
                <a:latin typeface="Bookman Old Style" pitchFamily="18" charset="0"/>
              </a:rPr>
              <a:t>Colonization of India also had a great impact on architecture</a:t>
            </a:r>
          </a:p>
          <a:p>
            <a:pPr algn="just">
              <a:buFont typeface="Wingdings" pitchFamily="2" charset="2"/>
              <a:buChar char="Ø"/>
            </a:pPr>
            <a:r>
              <a:rPr lang="en-US" sz="2400" dirty="0" smtClean="0">
                <a:solidFill>
                  <a:schemeClr val="tx1"/>
                </a:solidFill>
                <a:latin typeface="Bookman Old Style" pitchFamily="18" charset="0"/>
              </a:rPr>
              <a:t>Colonization marked a new chapter in Indian architecture.</a:t>
            </a:r>
          </a:p>
          <a:p>
            <a:pPr algn="just">
              <a:buFont typeface="Wingdings" pitchFamily="2" charset="2"/>
              <a:buChar char="Ø"/>
            </a:pPr>
            <a:r>
              <a:rPr lang="en-US" sz="2400" dirty="0" smtClean="0">
                <a:solidFill>
                  <a:schemeClr val="tx1"/>
                </a:solidFill>
                <a:latin typeface="Bookman Old Style" pitchFamily="18" charset="0"/>
              </a:rPr>
              <a:t>Colonial architecture culminated into what is called the Indo-</a:t>
            </a:r>
            <a:r>
              <a:rPr lang="en-US" sz="2400" dirty="0" err="1" smtClean="0">
                <a:solidFill>
                  <a:schemeClr val="tx1"/>
                </a:solidFill>
                <a:latin typeface="Bookman Old Style" pitchFamily="18" charset="0"/>
              </a:rPr>
              <a:t>Saracenic</a:t>
            </a:r>
            <a:r>
              <a:rPr lang="en-US" sz="2400" dirty="0" smtClean="0">
                <a:solidFill>
                  <a:schemeClr val="tx1"/>
                </a:solidFill>
                <a:latin typeface="Bookman Old Style" pitchFamily="18" charset="0"/>
              </a:rPr>
              <a:t> architecture.</a:t>
            </a:r>
          </a:p>
          <a:p>
            <a:pPr algn="just">
              <a:buFont typeface="Wingdings" pitchFamily="2" charset="2"/>
              <a:buChar char="Ø"/>
            </a:pPr>
            <a:r>
              <a:rPr lang="en-US" sz="2400" dirty="0" smtClean="0">
                <a:solidFill>
                  <a:schemeClr val="tx1"/>
                </a:solidFill>
                <a:latin typeface="Bookman Old Style" pitchFamily="18" charset="0"/>
              </a:rPr>
              <a:t>The Indo-</a:t>
            </a:r>
            <a:r>
              <a:rPr lang="en-US" sz="2400" dirty="0" err="1" smtClean="0">
                <a:solidFill>
                  <a:schemeClr val="tx1"/>
                </a:solidFill>
                <a:latin typeface="Bookman Old Style" pitchFamily="18" charset="0"/>
              </a:rPr>
              <a:t>Saracenic</a:t>
            </a:r>
            <a:r>
              <a:rPr lang="en-US" sz="2400" dirty="0" smtClean="0">
                <a:solidFill>
                  <a:schemeClr val="tx1"/>
                </a:solidFill>
                <a:latin typeface="Bookman Old Style" pitchFamily="18" charset="0"/>
              </a:rPr>
              <a:t> architecture combined the features of Hindu, Islamic and western elements</a:t>
            </a:r>
          </a:p>
          <a:p>
            <a:pPr algn="just">
              <a:buFont typeface="Wingdings" pitchFamily="2" charset="2"/>
              <a:buChar char="Ø"/>
            </a:pPr>
            <a:r>
              <a:rPr lang="en-US" sz="2400" dirty="0" smtClean="0">
                <a:solidFill>
                  <a:schemeClr val="tx1"/>
                </a:solidFill>
                <a:latin typeface="Bookman Old Style" pitchFamily="18" charset="0"/>
              </a:rPr>
              <a:t>Colonial architecture exhibited itself through institutional, civic and utilitarian buildings </a:t>
            </a:r>
          </a:p>
          <a:p>
            <a:pPr algn="just">
              <a:buFont typeface="Wingdings" pitchFamily="2" charset="2"/>
              <a:buChar char="Ø"/>
            </a:pPr>
            <a:r>
              <a:rPr lang="en-US" sz="2400" dirty="0" smtClean="0">
                <a:solidFill>
                  <a:schemeClr val="tx1"/>
                </a:solidFill>
                <a:latin typeface="Bookman Old Style" pitchFamily="18" charset="0"/>
              </a:rPr>
              <a:t>such as post offices, railway stations, rest houses and government buildings</a:t>
            </a:r>
            <a:endParaRPr lang="en-US" sz="2400" dirty="0">
              <a:solidFill>
                <a:schemeClr val="tx1"/>
              </a:solidFill>
              <a:latin typeface="Bookman Old Styl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92500" lnSpcReduction="10000"/>
          </a:bodyPr>
          <a:lstStyle/>
          <a:p>
            <a:pPr>
              <a:buNone/>
            </a:pPr>
            <a:r>
              <a:rPr lang="en-US" dirty="0" smtClean="0">
                <a:latin typeface="Arabic Typesetting" pitchFamily="66" charset="-78"/>
                <a:cs typeface="Arabic Typesetting" pitchFamily="66" charset="-78"/>
              </a:rPr>
              <a:t>Victoria Memorial Hall at Calcutta</a:t>
            </a:r>
          </a:p>
          <a:p>
            <a:pPr>
              <a:buFont typeface="Wingdings" pitchFamily="2" charset="2"/>
              <a:buChar char="§"/>
            </a:pPr>
            <a:r>
              <a:rPr lang="en-US" dirty="0" smtClean="0">
                <a:latin typeface="Arabic Typesetting" pitchFamily="66" charset="-78"/>
                <a:cs typeface="Arabic Typesetting" pitchFamily="66" charset="-78"/>
              </a:rPr>
              <a:t>Victoria </a:t>
            </a:r>
            <a:r>
              <a:rPr lang="en-US" dirty="0" smtClean="0">
                <a:latin typeface="Arabic Typesetting" pitchFamily="66" charset="-78"/>
                <a:cs typeface="Arabic Typesetting" pitchFamily="66" charset="-78"/>
              </a:rPr>
              <a:t>Memorial Hall is one of the most magnificent monuments of not only the city of Calcutta but of our entire country</a:t>
            </a:r>
            <a:r>
              <a:rPr lang="en-US" dirty="0" smtClean="0">
                <a:latin typeface="Arabic Typesetting" pitchFamily="66" charset="-78"/>
                <a:cs typeface="Arabic Typesetting" pitchFamily="66" charset="-78"/>
              </a:rPr>
              <a:t>.</a:t>
            </a:r>
          </a:p>
          <a:p>
            <a:pPr>
              <a:buFont typeface="Wingdings" pitchFamily="2" charset="2"/>
              <a:buChar char="§"/>
            </a:pPr>
            <a:r>
              <a:rPr lang="en-US" dirty="0" smtClean="0"/>
              <a:t> </a:t>
            </a:r>
            <a:r>
              <a:rPr lang="en-US" dirty="0" smtClean="0">
                <a:latin typeface="Arabic Typesetting" pitchFamily="66" charset="-78"/>
                <a:cs typeface="Arabic Typesetting" pitchFamily="66" charset="-78"/>
              </a:rPr>
              <a:t>VMH was envisaged by Lord Curzon, the Viceroy of British India, as a memorial to the deceased Queen Victoria</a:t>
            </a:r>
            <a:r>
              <a:rPr lang="en-US" dirty="0" smtClean="0">
                <a:latin typeface="Arabic Typesetting" pitchFamily="66" charset="-78"/>
                <a:cs typeface="Arabic Typesetting" pitchFamily="66" charset="-78"/>
              </a:rPr>
              <a:t>.</a:t>
            </a:r>
          </a:p>
          <a:p>
            <a:pPr>
              <a:buFont typeface="Wingdings" pitchFamily="2" charset="2"/>
              <a:buChar char="§"/>
            </a:pPr>
            <a:r>
              <a:rPr lang="en-US" dirty="0" smtClean="0">
                <a:latin typeface="Arabic Typesetting" pitchFamily="66" charset="-78"/>
                <a:cs typeface="Arabic Typesetting" pitchFamily="66" charset="-78"/>
              </a:rPr>
              <a:t>The memorial was to be designed with a museum housed within its realms</a:t>
            </a:r>
            <a:r>
              <a:rPr lang="en-US" dirty="0" smtClean="0">
                <a:latin typeface="Arabic Typesetting" pitchFamily="66" charset="-78"/>
                <a:cs typeface="Arabic Typesetting" pitchFamily="66" charset="-78"/>
              </a:rPr>
              <a:t>.</a:t>
            </a:r>
          </a:p>
          <a:p>
            <a:pPr>
              <a:buFont typeface="Wingdings" pitchFamily="2" charset="2"/>
              <a:buChar char="§"/>
            </a:pPr>
            <a:r>
              <a:rPr lang="en-US" dirty="0" smtClean="0">
                <a:latin typeface="Arabic Typesetting" pitchFamily="66" charset="-78"/>
                <a:cs typeface="Arabic Typesetting" pitchFamily="66" charset="-78"/>
              </a:rPr>
              <a:t> </a:t>
            </a:r>
            <a:r>
              <a:rPr lang="en-US" dirty="0" smtClean="0">
                <a:latin typeface="Arabic Typesetting" pitchFamily="66" charset="-78"/>
                <a:cs typeface="Arabic Typesetting" pitchFamily="66" charset="-78"/>
              </a:rPr>
              <a:t>The  memorial with the museum would act as  a “standing record of our wonderful history” </a:t>
            </a:r>
            <a:endParaRPr lang="en-US" dirty="0" smtClean="0">
              <a:latin typeface="Arabic Typesetting" pitchFamily="66" charset="-78"/>
              <a:cs typeface="Arabic Typesetting" pitchFamily="66" charset="-78"/>
            </a:endParaRPr>
          </a:p>
          <a:p>
            <a:pPr>
              <a:buFont typeface="Wingdings" pitchFamily="2" charset="2"/>
              <a:buChar char="§"/>
            </a:pPr>
            <a:r>
              <a:rPr lang="en-US" dirty="0" smtClean="0">
                <a:latin typeface="Arabic Typesetting" pitchFamily="66" charset="-78"/>
                <a:cs typeface="Arabic Typesetting" pitchFamily="66" charset="-78"/>
              </a:rPr>
              <a:t>This </a:t>
            </a:r>
            <a:r>
              <a:rPr lang="en-US" dirty="0" smtClean="0">
                <a:latin typeface="Arabic Typesetting" pitchFamily="66" charset="-78"/>
                <a:cs typeface="Arabic Typesetting" pitchFamily="66" charset="-78"/>
              </a:rPr>
              <a:t>was to be a historical museum where people could see before them pictures and statues of men who played a prominent part in the history of this country and develop a pride in their </a:t>
            </a:r>
            <a:r>
              <a:rPr lang="en-US" dirty="0" smtClean="0">
                <a:latin typeface="Arabic Typesetting" pitchFamily="66" charset="-78"/>
                <a:cs typeface="Arabic Typesetting" pitchFamily="66" charset="-78"/>
              </a:rPr>
              <a:t>past</a:t>
            </a:r>
          </a:p>
          <a:p>
            <a:pPr>
              <a:buFont typeface="Wingdings" pitchFamily="2" charset="2"/>
              <a:buChar char="§"/>
            </a:pPr>
            <a:r>
              <a:rPr lang="en-US" dirty="0" smtClean="0">
                <a:latin typeface="Arabic Typesetting" pitchFamily="66" charset="-78"/>
                <a:cs typeface="Arabic Typesetting" pitchFamily="66" charset="-78"/>
              </a:rPr>
              <a:t>after Queen’ death in January 1901 a great meeting was </a:t>
            </a:r>
            <a:r>
              <a:rPr lang="en-US" dirty="0" smtClean="0">
                <a:latin typeface="Arabic Typesetting" pitchFamily="66" charset="-78"/>
                <a:cs typeface="Arabic Typesetting" pitchFamily="66" charset="-78"/>
              </a:rPr>
              <a:t>convened- to raise fund to construct </a:t>
            </a:r>
            <a:r>
              <a:rPr lang="en-US" dirty="0" err="1" smtClean="0">
                <a:latin typeface="Arabic Typesetting" pitchFamily="66" charset="-78"/>
                <a:cs typeface="Arabic Typesetting" pitchFamily="66" charset="-78"/>
              </a:rPr>
              <a:t>memeorial</a:t>
            </a:r>
            <a:r>
              <a:rPr lang="en-US" dirty="0" smtClean="0">
                <a:latin typeface="Arabic Typesetting" pitchFamily="66" charset="-78"/>
                <a:cs typeface="Arabic Typesetting" pitchFamily="66" charset="-78"/>
              </a:rPr>
              <a:t>.</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p:spPr>
        <p:txBody>
          <a:bodyPr>
            <a:normAutofit lnSpcReduction="10000"/>
          </a:bodyPr>
          <a:lstStyle/>
          <a:p>
            <a:r>
              <a:rPr lang="en-US" dirty="0" smtClean="0">
                <a:latin typeface="Arabic Typesetting" pitchFamily="66" charset="-78"/>
                <a:cs typeface="Arabic Typesetting" pitchFamily="66" charset="-78"/>
              </a:rPr>
              <a:t>Total </a:t>
            </a:r>
            <a:r>
              <a:rPr lang="en-US" dirty="0" smtClean="0">
                <a:latin typeface="Arabic Typesetting" pitchFamily="66" charset="-78"/>
                <a:cs typeface="Arabic Typesetting" pitchFamily="66" charset="-78"/>
              </a:rPr>
              <a:t>cost of construction of this monument amounting to one </a:t>
            </a:r>
            <a:r>
              <a:rPr lang="en-US" dirty="0" err="1" smtClean="0">
                <a:latin typeface="Arabic Typesetting" pitchFamily="66" charset="-78"/>
                <a:cs typeface="Arabic Typesetting" pitchFamily="66" charset="-78"/>
              </a:rPr>
              <a:t>crore</a:t>
            </a:r>
            <a:r>
              <a:rPr lang="en-US" dirty="0" smtClean="0">
                <a:latin typeface="Arabic Typesetting" pitchFamily="66" charset="-78"/>
                <a:cs typeface="Arabic Typesetting" pitchFamily="66" charset="-78"/>
              </a:rPr>
              <a:t>, five </a:t>
            </a:r>
            <a:r>
              <a:rPr lang="en-US" dirty="0" err="1" smtClean="0">
                <a:latin typeface="Arabic Typesetting" pitchFamily="66" charset="-78"/>
                <a:cs typeface="Arabic Typesetting" pitchFamily="66" charset="-78"/>
              </a:rPr>
              <a:t>lakhs</a:t>
            </a:r>
            <a:r>
              <a:rPr lang="en-US" dirty="0" smtClean="0">
                <a:latin typeface="Arabic Typesetting" pitchFamily="66" charset="-78"/>
                <a:cs typeface="Arabic Typesetting" pitchFamily="66" charset="-78"/>
              </a:rPr>
              <a:t> of rupees, was entirely derived from their voluntary subscriptions. </a:t>
            </a:r>
            <a:endParaRPr lang="en-US" dirty="0" smtClean="0">
              <a:latin typeface="Arabic Typesetting" pitchFamily="66" charset="-78"/>
              <a:cs typeface="Arabic Typesetting" pitchFamily="66" charset="-78"/>
            </a:endParaRPr>
          </a:p>
          <a:p>
            <a:r>
              <a:rPr lang="en-US" dirty="0" smtClean="0">
                <a:latin typeface="Arabic Typesetting" pitchFamily="66" charset="-78"/>
                <a:cs typeface="Arabic Typesetting" pitchFamily="66" charset="-78"/>
              </a:rPr>
              <a:t>King </a:t>
            </a:r>
            <a:r>
              <a:rPr lang="en-US" dirty="0" smtClean="0">
                <a:latin typeface="Arabic Typesetting" pitchFamily="66" charset="-78"/>
                <a:cs typeface="Arabic Typesetting" pitchFamily="66" charset="-78"/>
              </a:rPr>
              <a:t>George V, the then Prince of Wales, laid the foundation stone </a:t>
            </a:r>
            <a:r>
              <a:rPr lang="en-US" dirty="0" smtClean="0">
                <a:latin typeface="Arabic Typesetting" pitchFamily="66" charset="-78"/>
                <a:cs typeface="Arabic Typesetting" pitchFamily="66" charset="-78"/>
              </a:rPr>
              <a:t>on </a:t>
            </a:r>
            <a:r>
              <a:rPr lang="en-US" dirty="0" smtClean="0">
                <a:latin typeface="Arabic Typesetting" pitchFamily="66" charset="-78"/>
                <a:cs typeface="Arabic Typesetting" pitchFamily="66" charset="-78"/>
              </a:rPr>
              <a:t>January 4, 1906 and it was formally opened to the public in 1921</a:t>
            </a:r>
            <a:r>
              <a:rPr lang="en-US" dirty="0" smtClean="0">
                <a:latin typeface="Arabic Typesetting" pitchFamily="66" charset="-78"/>
                <a:cs typeface="Arabic Typesetting" pitchFamily="66" charset="-78"/>
              </a:rPr>
              <a:t>.</a:t>
            </a:r>
          </a:p>
          <a:p>
            <a:pPr>
              <a:buNone/>
            </a:pPr>
            <a:r>
              <a:rPr lang="en-US" dirty="0" smtClean="0">
                <a:latin typeface="Arabic Typesetting" pitchFamily="66" charset="-78"/>
                <a:cs typeface="Arabic Typesetting" pitchFamily="66" charset="-78"/>
              </a:rPr>
              <a:t>Architecture</a:t>
            </a:r>
          </a:p>
          <a:p>
            <a:pPr>
              <a:buFont typeface="Wingdings" pitchFamily="2" charset="2"/>
              <a:buChar char="ü"/>
            </a:pPr>
            <a:r>
              <a:rPr lang="en-US" dirty="0" smtClean="0">
                <a:latin typeface="Arabic Typesetting" pitchFamily="66" charset="-78"/>
                <a:cs typeface="Arabic Typesetting" pitchFamily="66" charset="-78"/>
              </a:rPr>
              <a:t>Curzon </a:t>
            </a:r>
            <a:r>
              <a:rPr lang="en-US" dirty="0" smtClean="0">
                <a:latin typeface="Arabic Typesetting" pitchFamily="66" charset="-78"/>
                <a:cs typeface="Arabic Typesetting" pitchFamily="66" charset="-78"/>
              </a:rPr>
              <a:t>entrusted architect William Emerson who already had to his glory the famous architectural buildings like the Crawford market in Bombay and All Saints Cathedral in </a:t>
            </a:r>
            <a:r>
              <a:rPr lang="en-US" dirty="0" smtClean="0">
                <a:latin typeface="Arabic Typesetting" pitchFamily="66" charset="-78"/>
                <a:cs typeface="Arabic Typesetting" pitchFamily="66" charset="-78"/>
              </a:rPr>
              <a:t>Allahabad</a:t>
            </a:r>
          </a:p>
          <a:p>
            <a:pPr>
              <a:buFont typeface="Wingdings" pitchFamily="2" charset="2"/>
              <a:buChar char="ü"/>
            </a:pPr>
            <a:r>
              <a:rPr lang="en-US" dirty="0" smtClean="0">
                <a:latin typeface="Arabic Typesetting" pitchFamily="66" charset="-78"/>
                <a:cs typeface="Arabic Typesetting" pitchFamily="66" charset="-78"/>
              </a:rPr>
              <a:t>Curzon insisted on classical </a:t>
            </a:r>
            <a:r>
              <a:rPr lang="en-US" dirty="0" smtClean="0">
                <a:latin typeface="Arabic Typesetting" pitchFamily="66" charset="-78"/>
                <a:cs typeface="Arabic Typesetting" pitchFamily="66" charset="-78"/>
              </a:rPr>
              <a:t>style and he insisted Emerson to submit designs in the Italian renaissance </a:t>
            </a:r>
            <a:r>
              <a:rPr lang="en-US" dirty="0" smtClean="0">
                <a:latin typeface="Arabic Typesetting" pitchFamily="66" charset="-78"/>
                <a:cs typeface="Arabic Typesetting" pitchFamily="66" charset="-78"/>
              </a:rPr>
              <a:t>style</a:t>
            </a:r>
          </a:p>
          <a:p>
            <a:pPr>
              <a:buFont typeface="Wingdings" pitchFamily="2" charset="2"/>
              <a:buChar char="ü"/>
            </a:pPr>
            <a:r>
              <a:rPr lang="en-US" dirty="0" smtClean="0">
                <a:latin typeface="Arabic Typesetting" pitchFamily="66" charset="-78"/>
                <a:cs typeface="Arabic Typesetting" pitchFamily="66" charset="-78"/>
              </a:rPr>
              <a:t>Vincent Jerome </a:t>
            </a:r>
            <a:r>
              <a:rPr lang="en-US" dirty="0" err="1" smtClean="0">
                <a:latin typeface="Arabic Typesetting" pitchFamily="66" charset="-78"/>
                <a:cs typeface="Arabic Typesetting" pitchFamily="66" charset="-78"/>
              </a:rPr>
              <a:t>Esch</a:t>
            </a:r>
            <a:r>
              <a:rPr lang="en-US" dirty="0" smtClean="0">
                <a:latin typeface="Arabic Typesetting" pitchFamily="66" charset="-78"/>
                <a:cs typeface="Arabic Typesetting" pitchFamily="66" charset="-78"/>
              </a:rPr>
              <a:t> Supervising architect</a:t>
            </a:r>
            <a:endParaRPr lang="en-US" dirty="0">
              <a:latin typeface="Arabic Typesetting" pitchFamily="66" charset="-78"/>
              <a:cs typeface="Arabic Typesetting" pitchFamily="66"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C:\Users\stud\Desktop\1.jpg"/>
          <p:cNvPicPr>
            <a:picLocks noGrp="1" noChangeAspect="1" noChangeArrowheads="1"/>
          </p:cNvPicPr>
          <p:nvPr>
            <p:ph idx="1"/>
          </p:nvPr>
        </p:nvPicPr>
        <p:blipFill>
          <a:blip r:embed="rId2"/>
          <a:srcRect/>
          <a:stretch>
            <a:fillRect/>
          </a:stretch>
        </p:blipFill>
        <p:spPr bwMode="auto">
          <a:xfrm>
            <a:off x="914400" y="457200"/>
            <a:ext cx="6781800" cy="5889458"/>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r>
              <a:rPr lang="en-US" dirty="0" smtClean="0">
                <a:latin typeface="Arabic Typesetting" pitchFamily="66" charset="-78"/>
                <a:cs typeface="Arabic Typesetting" pitchFamily="66" charset="-78"/>
              </a:rPr>
              <a:t>The Victoria Memorial is topped by an enormous (16' high, 3-tonne) bronze Angel of Victory, which is capable of </a:t>
            </a:r>
            <a:r>
              <a:rPr lang="en-US" dirty="0" smtClean="0">
                <a:latin typeface="Arabic Typesetting" pitchFamily="66" charset="-78"/>
                <a:cs typeface="Arabic Typesetting" pitchFamily="66" charset="-78"/>
              </a:rPr>
              <a:t>revolving</a:t>
            </a:r>
          </a:p>
          <a:p>
            <a:r>
              <a:rPr lang="en-US" dirty="0" smtClean="0">
                <a:latin typeface="Arabic Typesetting" pitchFamily="66" charset="-78"/>
                <a:cs typeface="Arabic Typesetting" pitchFamily="66" charset="-78"/>
              </a:rPr>
              <a:t>The </a:t>
            </a:r>
            <a:r>
              <a:rPr lang="en-US" dirty="0" smtClean="0">
                <a:latin typeface="Arabic Typesetting" pitchFamily="66" charset="-78"/>
                <a:cs typeface="Arabic Typesetting" pitchFamily="66" charset="-78"/>
              </a:rPr>
              <a:t>design is in the Indo-</a:t>
            </a:r>
            <a:r>
              <a:rPr lang="en-US" dirty="0" err="1" smtClean="0">
                <a:latin typeface="Arabic Typesetting" pitchFamily="66" charset="-78"/>
                <a:cs typeface="Arabic Typesetting" pitchFamily="66" charset="-78"/>
              </a:rPr>
              <a:t>Saracenic</a:t>
            </a:r>
            <a:r>
              <a:rPr lang="en-US" dirty="0" smtClean="0">
                <a:latin typeface="Arabic Typesetting" pitchFamily="66" charset="-78"/>
                <a:cs typeface="Arabic Typesetting" pitchFamily="66" charset="-78"/>
              </a:rPr>
              <a:t> revivalist style which uses a mixture of British and Mughal elements with Venetian, Egyptian, Deccani and Islamic architectural </a:t>
            </a:r>
            <a:r>
              <a:rPr lang="en-US" dirty="0" smtClean="0">
                <a:latin typeface="Arabic Typesetting" pitchFamily="66" charset="-78"/>
                <a:cs typeface="Arabic Typesetting" pitchFamily="66" charset="-78"/>
              </a:rPr>
              <a:t>influences</a:t>
            </a:r>
          </a:p>
          <a:p>
            <a:r>
              <a:rPr lang="en-US" dirty="0" smtClean="0">
                <a:latin typeface="Arabic Typesetting" pitchFamily="66" charset="-78"/>
                <a:cs typeface="Arabic Typesetting" pitchFamily="66" charset="-78"/>
              </a:rPr>
              <a:t>The </a:t>
            </a:r>
            <a:r>
              <a:rPr lang="en-US" dirty="0" smtClean="0">
                <a:latin typeface="Arabic Typesetting" pitchFamily="66" charset="-78"/>
                <a:cs typeface="Arabic Typesetting" pitchFamily="66" charset="-78"/>
              </a:rPr>
              <a:t>building is 338 feet (103 m) by 228 feet (69 m) and rises to a height of 184 feet (56 m). </a:t>
            </a:r>
            <a:endParaRPr lang="en-US" dirty="0" smtClean="0">
              <a:latin typeface="Arabic Typesetting" pitchFamily="66" charset="-78"/>
              <a:cs typeface="Arabic Typesetting" pitchFamily="66" charset="-78"/>
            </a:endParaRPr>
          </a:p>
          <a:p>
            <a:r>
              <a:rPr lang="en-US" dirty="0" smtClean="0">
                <a:latin typeface="Arabic Typesetting" pitchFamily="66" charset="-78"/>
                <a:cs typeface="Arabic Typesetting" pitchFamily="66" charset="-78"/>
              </a:rPr>
              <a:t>It </a:t>
            </a:r>
            <a:r>
              <a:rPr lang="en-US" dirty="0" smtClean="0">
                <a:latin typeface="Arabic Typesetting" pitchFamily="66" charset="-78"/>
                <a:cs typeface="Arabic Typesetting" pitchFamily="66" charset="-78"/>
              </a:rPr>
              <a:t>is constructed of white </a:t>
            </a:r>
            <a:r>
              <a:rPr lang="en-US" dirty="0" err="1" smtClean="0">
                <a:latin typeface="Arabic Typesetting" pitchFamily="66" charset="-78"/>
                <a:cs typeface="Arabic Typesetting" pitchFamily="66" charset="-78"/>
              </a:rPr>
              <a:t>Makrana</a:t>
            </a:r>
            <a:r>
              <a:rPr lang="en-US" dirty="0" smtClean="0">
                <a:latin typeface="Arabic Typesetting" pitchFamily="66" charset="-78"/>
                <a:cs typeface="Arabic Typesetting" pitchFamily="66" charset="-78"/>
              </a:rPr>
              <a:t> </a:t>
            </a:r>
            <a:r>
              <a:rPr lang="en-US" dirty="0" smtClean="0">
                <a:latin typeface="Arabic Typesetting" pitchFamily="66" charset="-78"/>
                <a:cs typeface="Arabic Typesetting" pitchFamily="66" charset="-78"/>
              </a:rPr>
              <a:t>marble</a:t>
            </a:r>
          </a:p>
          <a:p>
            <a:r>
              <a:rPr lang="en-US" dirty="0" smtClean="0">
                <a:latin typeface="Arabic Typesetting" pitchFamily="66" charset="-78"/>
                <a:cs typeface="Arabic Typesetting" pitchFamily="66" charset="-78"/>
              </a:rPr>
              <a:t>The </a:t>
            </a:r>
            <a:r>
              <a:rPr lang="en-US" dirty="0" smtClean="0">
                <a:latin typeface="Arabic Typesetting" pitchFamily="66" charset="-78"/>
                <a:cs typeface="Arabic Typesetting" pitchFamily="66" charset="-78"/>
              </a:rPr>
              <a:t>gardens of the Victoria Memorial were designed by Lord </a:t>
            </a:r>
            <a:r>
              <a:rPr lang="en-US" dirty="0" err="1" smtClean="0">
                <a:latin typeface="Arabic Typesetting" pitchFamily="66" charset="-78"/>
                <a:cs typeface="Arabic Typesetting" pitchFamily="66" charset="-78"/>
              </a:rPr>
              <a:t>Redesdale</a:t>
            </a:r>
            <a:r>
              <a:rPr lang="en-US" dirty="0" smtClean="0">
                <a:latin typeface="Arabic Typesetting" pitchFamily="66" charset="-78"/>
                <a:cs typeface="Arabic Typesetting" pitchFamily="66" charset="-78"/>
              </a:rPr>
              <a:t> and David </a:t>
            </a:r>
            <a:r>
              <a:rPr lang="en-US" dirty="0" err="1" smtClean="0">
                <a:latin typeface="Arabic Typesetting" pitchFamily="66" charset="-78"/>
                <a:cs typeface="Arabic Typesetting" pitchFamily="66" charset="-78"/>
              </a:rPr>
              <a:t>Prain</a:t>
            </a:r>
            <a:r>
              <a:rPr lang="en-US" dirty="0" smtClean="0">
                <a:latin typeface="Arabic Typesetting" pitchFamily="66" charset="-78"/>
                <a:cs typeface="Arabic Typesetting" pitchFamily="66" charset="-78"/>
              </a:rPr>
              <a:t>.</a:t>
            </a:r>
            <a:endParaRPr lang="en-US" dirty="0">
              <a:latin typeface="Arabic Typesetting" pitchFamily="66" charset="-78"/>
              <a:cs typeface="Arabic Typesetting" pitchFamily="66"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629400"/>
          </a:xfrm>
        </p:spPr>
        <p:txBody>
          <a:bodyPr>
            <a:normAutofit fontScale="92500" lnSpcReduction="20000"/>
          </a:bodyPr>
          <a:lstStyle/>
          <a:p>
            <a:pPr>
              <a:buNone/>
            </a:pPr>
            <a:r>
              <a:rPr lang="en-US" sz="3600" b="1" dirty="0" smtClean="0">
                <a:latin typeface="Arabic Typesetting" pitchFamily="66" charset="-78"/>
                <a:cs typeface="Arabic Typesetting" pitchFamily="66" charset="-78"/>
              </a:rPr>
              <a:t>Sir Edwin </a:t>
            </a:r>
            <a:r>
              <a:rPr lang="en-US" sz="3600" b="1" dirty="0" smtClean="0">
                <a:latin typeface="Arabic Typesetting" pitchFamily="66" charset="-78"/>
                <a:cs typeface="Arabic Typesetting" pitchFamily="66" charset="-78"/>
              </a:rPr>
              <a:t>Landseer Lutyens</a:t>
            </a:r>
          </a:p>
          <a:p>
            <a:pPr algn="just">
              <a:buFont typeface="Wingdings" pitchFamily="2" charset="2"/>
              <a:buChar char="§"/>
            </a:pPr>
            <a:r>
              <a:rPr lang="en-US" dirty="0" smtClean="0">
                <a:latin typeface="Arabic Typesetting" pitchFamily="66" charset="-78"/>
                <a:cs typeface="Arabic Typesetting" pitchFamily="66" charset="-78"/>
              </a:rPr>
              <a:t>The architectural historian Gavin Stamp described him as "surely the greatest British architect of the </a:t>
            </a:r>
            <a:r>
              <a:rPr lang="en-US" dirty="0" smtClean="0">
                <a:latin typeface="Arabic Typesetting" pitchFamily="66" charset="-78"/>
                <a:cs typeface="Arabic Typesetting" pitchFamily="66" charset="-78"/>
              </a:rPr>
              <a:t>twentieth </a:t>
            </a:r>
            <a:r>
              <a:rPr lang="en-US" dirty="0" smtClean="0">
                <a:latin typeface="Arabic Typesetting" pitchFamily="66" charset="-78"/>
                <a:cs typeface="Arabic Typesetting" pitchFamily="66" charset="-78"/>
              </a:rPr>
              <a:t>(or of any other) </a:t>
            </a:r>
            <a:r>
              <a:rPr lang="en-US" dirty="0" smtClean="0">
                <a:latin typeface="Arabic Typesetting" pitchFamily="66" charset="-78"/>
                <a:cs typeface="Arabic Typesetting" pitchFamily="66" charset="-78"/>
              </a:rPr>
              <a:t>century“</a:t>
            </a:r>
          </a:p>
          <a:p>
            <a:pPr algn="just">
              <a:buFont typeface="Wingdings" pitchFamily="2" charset="2"/>
              <a:buChar char="§"/>
            </a:pPr>
            <a:r>
              <a:rPr lang="en-US" dirty="0" smtClean="0">
                <a:latin typeface="Arabic Typesetting" pitchFamily="66" charset="-78"/>
                <a:cs typeface="Arabic Typesetting" pitchFamily="66" charset="-78"/>
              </a:rPr>
              <a:t>A</a:t>
            </a:r>
            <a:r>
              <a:rPr lang="en-US" dirty="0" smtClean="0">
                <a:latin typeface="Arabic Typesetting" pitchFamily="66" charset="-78"/>
                <a:cs typeface="Arabic Typesetting" pitchFamily="66" charset="-78"/>
              </a:rPr>
              <a:t>n </a:t>
            </a:r>
            <a:r>
              <a:rPr lang="en-US" dirty="0" smtClean="0">
                <a:latin typeface="Arabic Typesetting" pitchFamily="66" charset="-78"/>
                <a:cs typeface="Arabic Typesetting" pitchFamily="66" charset="-78"/>
              </a:rPr>
              <a:t>English architect known for imaginatively adapting traditional architectural styles to the requirements of his era. </a:t>
            </a:r>
            <a:endParaRPr lang="en-US" dirty="0" smtClean="0">
              <a:latin typeface="Arabic Typesetting" pitchFamily="66" charset="-78"/>
              <a:cs typeface="Arabic Typesetting" pitchFamily="66" charset="-78"/>
            </a:endParaRPr>
          </a:p>
          <a:p>
            <a:pPr algn="just">
              <a:buFont typeface="Wingdings" pitchFamily="2" charset="2"/>
              <a:buChar char="§"/>
            </a:pPr>
            <a:r>
              <a:rPr lang="en-US" dirty="0" smtClean="0">
                <a:latin typeface="Arabic Typesetting" pitchFamily="66" charset="-78"/>
                <a:cs typeface="Arabic Typesetting" pitchFamily="66" charset="-78"/>
              </a:rPr>
              <a:t>He </a:t>
            </a:r>
            <a:r>
              <a:rPr lang="en-US" dirty="0" smtClean="0">
                <a:latin typeface="Arabic Typesetting" pitchFamily="66" charset="-78"/>
                <a:cs typeface="Arabic Typesetting" pitchFamily="66" charset="-78"/>
              </a:rPr>
              <a:t>designed many English country houses, war memorials and public </a:t>
            </a:r>
            <a:r>
              <a:rPr lang="en-US" dirty="0" smtClean="0">
                <a:latin typeface="Arabic Typesetting" pitchFamily="66" charset="-78"/>
                <a:cs typeface="Arabic Typesetting" pitchFamily="66" charset="-78"/>
              </a:rPr>
              <a:t>buildings</a:t>
            </a:r>
          </a:p>
          <a:p>
            <a:pPr algn="just">
              <a:buFont typeface="Wingdings" pitchFamily="2" charset="2"/>
              <a:buChar char="§"/>
            </a:pPr>
            <a:r>
              <a:rPr lang="en-US" dirty="0" smtClean="0">
                <a:latin typeface="Arabic Typesetting" pitchFamily="66" charset="-78"/>
                <a:cs typeface="Arabic Typesetting" pitchFamily="66" charset="-78"/>
              </a:rPr>
              <a:t>Lutyens played an instrumental role in designing and building New Delhi, which would later on serve as the seat of the Government of India</a:t>
            </a:r>
            <a:r>
              <a:rPr lang="en-US" dirty="0" smtClean="0">
                <a:latin typeface="Arabic Typesetting" pitchFamily="66" charset="-78"/>
                <a:cs typeface="Arabic Typesetting" pitchFamily="66" charset="-78"/>
              </a:rPr>
              <a:t>.</a:t>
            </a:r>
            <a:r>
              <a:rPr lang="en-US" baseline="30000" dirty="0" smtClean="0">
                <a:latin typeface="Arabic Typesetting" pitchFamily="66" charset="-78"/>
                <a:cs typeface="Arabic Typesetting" pitchFamily="66" charset="-78"/>
              </a:rPr>
              <a:t> </a:t>
            </a:r>
          </a:p>
          <a:p>
            <a:pPr algn="just">
              <a:buFont typeface="Wingdings" pitchFamily="2" charset="2"/>
              <a:buChar char="§"/>
            </a:pPr>
            <a:r>
              <a:rPr lang="en-US" dirty="0" smtClean="0">
                <a:latin typeface="Arabic Typesetting" pitchFamily="66" charset="-78"/>
                <a:cs typeface="Arabic Typesetting" pitchFamily="66" charset="-78"/>
              </a:rPr>
              <a:t>In </a:t>
            </a:r>
            <a:r>
              <a:rPr lang="en-US" dirty="0" smtClean="0">
                <a:latin typeface="Arabic Typesetting" pitchFamily="66" charset="-78"/>
                <a:cs typeface="Arabic Typesetting" pitchFamily="66" charset="-78"/>
              </a:rPr>
              <a:t>recognition of his contribution, New Delhi is also known as "Lutyens' Delhi". </a:t>
            </a:r>
            <a:endParaRPr lang="en-US" dirty="0" smtClean="0">
              <a:latin typeface="Arabic Typesetting" pitchFamily="66" charset="-78"/>
              <a:cs typeface="Arabic Typesetting" pitchFamily="66" charset="-78"/>
            </a:endParaRPr>
          </a:p>
          <a:p>
            <a:pPr algn="just">
              <a:buFont typeface="Wingdings" pitchFamily="2" charset="2"/>
              <a:buChar char="§"/>
            </a:pPr>
            <a:r>
              <a:rPr lang="en-US" dirty="0" smtClean="0">
                <a:latin typeface="Arabic Typesetting" pitchFamily="66" charset="-78"/>
                <a:cs typeface="Arabic Typesetting" pitchFamily="66" charset="-78"/>
              </a:rPr>
              <a:t>In </a:t>
            </a:r>
            <a:r>
              <a:rPr lang="en-US" dirty="0" smtClean="0">
                <a:latin typeface="Arabic Typesetting" pitchFamily="66" charset="-78"/>
                <a:cs typeface="Arabic Typesetting" pitchFamily="66" charset="-78"/>
              </a:rPr>
              <a:t>collaboration with Sir Herbert Baker, he was also the main architect of several monuments in New Delhi such as the India Gate; </a:t>
            </a:r>
            <a:endParaRPr lang="en-US" dirty="0" smtClean="0">
              <a:latin typeface="Arabic Typesetting" pitchFamily="66" charset="-78"/>
              <a:cs typeface="Arabic Typesetting" pitchFamily="66" charset="-78"/>
            </a:endParaRPr>
          </a:p>
          <a:p>
            <a:pPr algn="just">
              <a:buFont typeface="Wingdings" pitchFamily="2" charset="2"/>
              <a:buChar char="§"/>
            </a:pPr>
            <a:r>
              <a:rPr lang="en-US" dirty="0" smtClean="0">
                <a:latin typeface="Arabic Typesetting" pitchFamily="66" charset="-78"/>
                <a:cs typeface="Arabic Typesetting" pitchFamily="66" charset="-78"/>
              </a:rPr>
              <a:t>he </a:t>
            </a:r>
            <a:r>
              <a:rPr lang="en-US" dirty="0" smtClean="0">
                <a:latin typeface="Arabic Typesetting" pitchFamily="66" charset="-78"/>
                <a:cs typeface="Arabic Typesetting" pitchFamily="66" charset="-78"/>
              </a:rPr>
              <a:t>also designed Viceroy's House, which is now known as the Rashtrapati Bhavan</a:t>
            </a:r>
            <a:endParaRPr lang="en-US" dirty="0">
              <a:latin typeface="Arabic Typesetting" pitchFamily="66" charset="-78"/>
              <a:cs typeface="Arabic Typesetting" pitchFamily="66"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rmAutofit lnSpcReduction="10000"/>
          </a:bodyPr>
          <a:lstStyle/>
          <a:p>
            <a:r>
              <a:rPr lang="en-US" dirty="0" smtClean="0">
                <a:latin typeface="Arabic Typesetting" pitchFamily="66" charset="-78"/>
                <a:cs typeface="Arabic Typesetting" pitchFamily="66" charset="-78"/>
              </a:rPr>
              <a:t>Lutyens invented his own new order of classical architecture, which has become known as the Delhi Order and was used by him for several designs in England, such as Campion Hall, Oxford. </a:t>
            </a:r>
            <a:endParaRPr lang="en-US" dirty="0" smtClean="0">
              <a:latin typeface="Arabic Typesetting" pitchFamily="66" charset="-78"/>
              <a:cs typeface="Arabic Typesetting" pitchFamily="66" charset="-78"/>
            </a:endParaRPr>
          </a:p>
          <a:p>
            <a:r>
              <a:rPr lang="en-US" dirty="0" smtClean="0">
                <a:latin typeface="Arabic Typesetting" pitchFamily="66" charset="-78"/>
                <a:cs typeface="Arabic Typesetting" pitchFamily="66" charset="-78"/>
              </a:rPr>
              <a:t>Unlike </a:t>
            </a:r>
            <a:r>
              <a:rPr lang="en-US" dirty="0" smtClean="0">
                <a:latin typeface="Arabic Typesetting" pitchFamily="66" charset="-78"/>
                <a:cs typeface="Arabic Typesetting" pitchFamily="66" charset="-78"/>
              </a:rPr>
              <a:t>the more traditional British architects who came before him, he was both inspired by and incorporated various features from the local and traditional Indian architecture—something most clearly seen in the great drum-mounted Buddhist dome of Viceroy's House, now Rashtrapati Bhavan</a:t>
            </a:r>
            <a:r>
              <a:rPr lang="en-US" dirty="0" smtClean="0">
                <a:latin typeface="Arabic Typesetting" pitchFamily="66" charset="-78"/>
                <a:cs typeface="Arabic Typesetting" pitchFamily="66" charset="-78"/>
              </a:rPr>
              <a:t>.</a:t>
            </a:r>
          </a:p>
          <a:p>
            <a:r>
              <a:rPr lang="en-US" dirty="0" smtClean="0">
                <a:latin typeface="Arabic Typesetting" pitchFamily="66" charset="-78"/>
                <a:cs typeface="Arabic Typesetting" pitchFamily="66" charset="-78"/>
              </a:rPr>
              <a:t>This palatial building, containing 340 rooms, is built on an area of some 330 acres (1.3 km</a:t>
            </a:r>
            <a:r>
              <a:rPr lang="en-US" baseline="30000" dirty="0" smtClean="0">
                <a:latin typeface="Arabic Typesetting" pitchFamily="66" charset="-78"/>
                <a:cs typeface="Arabic Typesetting" pitchFamily="66" charset="-78"/>
              </a:rPr>
              <a:t>2</a:t>
            </a:r>
            <a:r>
              <a:rPr lang="en-US" dirty="0" smtClean="0">
                <a:latin typeface="Arabic Typesetting" pitchFamily="66" charset="-78"/>
                <a:cs typeface="Arabic Typesetting" pitchFamily="66" charset="-78"/>
              </a:rPr>
              <a:t>) and incorporates a private garden also designed by Lutyens. </a:t>
            </a:r>
            <a:endParaRPr lang="en-US" dirty="0" smtClean="0">
              <a:latin typeface="Arabic Typesetting" pitchFamily="66" charset="-78"/>
              <a:cs typeface="Arabic Typesetting" pitchFamily="66" charset="-78"/>
            </a:endParaRPr>
          </a:p>
          <a:p>
            <a:r>
              <a:rPr lang="en-US" dirty="0" smtClean="0">
                <a:latin typeface="Arabic Typesetting" pitchFamily="66" charset="-78"/>
                <a:cs typeface="Arabic Typesetting" pitchFamily="66" charset="-78"/>
              </a:rPr>
              <a:t>The </a:t>
            </a:r>
            <a:r>
              <a:rPr lang="en-US" dirty="0" smtClean="0">
                <a:latin typeface="Arabic Typesetting" pitchFamily="66" charset="-78"/>
                <a:cs typeface="Arabic Typesetting" pitchFamily="66" charset="-78"/>
              </a:rPr>
              <a:t>building was designed as the official residence of the Viceroy of India and is now the official residence of the President of India</a:t>
            </a:r>
            <a:endParaRPr lang="en-US" dirty="0">
              <a:latin typeface="Arabic Typesetting" pitchFamily="66" charset="-78"/>
              <a:cs typeface="Arabic Typesetting" pitchFamily="66"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lstStyle/>
          <a:p>
            <a:r>
              <a:rPr lang="en-US" dirty="0" smtClean="0">
                <a:latin typeface="Arabic Typesetting" pitchFamily="66" charset="-78"/>
                <a:cs typeface="Arabic Typesetting" pitchFamily="66" charset="-78"/>
              </a:rPr>
              <a:t>The new city contains both the Parliament buildings and government offices (many designed by Herbert Baker) and was built distinctively of the local red sandstone using the traditional Mughal style</a:t>
            </a:r>
            <a:r>
              <a:rPr lang="en-US" dirty="0" smtClean="0">
                <a:latin typeface="Arabic Typesetting" pitchFamily="66" charset="-78"/>
                <a:cs typeface="Arabic Typesetting" pitchFamily="66" charset="-78"/>
              </a:rPr>
              <a:t>.</a:t>
            </a:r>
          </a:p>
          <a:p>
            <a:r>
              <a:rPr lang="en-US" dirty="0" smtClean="0">
                <a:latin typeface="Arabic Typesetting" pitchFamily="66" charset="-78"/>
                <a:cs typeface="Arabic Typesetting" pitchFamily="66" charset="-78"/>
              </a:rPr>
              <a:t>Other buildings in Delhi that Lutyens designed include Baroda House, Bikaner House, Hyderabad House, and Patiala House</a:t>
            </a:r>
            <a:r>
              <a:rPr lang="en-US" dirty="0" smtClean="0">
                <a:latin typeface="Arabic Typesetting" pitchFamily="66" charset="-78"/>
                <a:cs typeface="Arabic Typesetting" pitchFamily="66" charset="-78"/>
              </a:rPr>
              <a:t>.</a:t>
            </a:r>
          </a:p>
          <a:p>
            <a:pPr>
              <a:buNone/>
            </a:pPr>
            <a:endParaRPr lang="en-US" dirty="0">
              <a:latin typeface="Arabic Typesetting" pitchFamily="66" charset="-78"/>
              <a:cs typeface="Arabic Typesetting" pitchFamily="66" charset="-78"/>
            </a:endParaRPr>
          </a:p>
        </p:txBody>
      </p:sp>
      <p:pic>
        <p:nvPicPr>
          <p:cNvPr id="4098" name="Picture 2" descr="C:\Users\stud\Desktop\63733075.jpg"/>
          <p:cNvPicPr>
            <a:picLocks noChangeAspect="1" noChangeArrowheads="1"/>
          </p:cNvPicPr>
          <p:nvPr/>
        </p:nvPicPr>
        <p:blipFill>
          <a:blip r:embed="rId2"/>
          <a:srcRect/>
          <a:stretch>
            <a:fillRect/>
          </a:stretch>
        </p:blipFill>
        <p:spPr bwMode="auto">
          <a:xfrm>
            <a:off x="2286000" y="3505200"/>
            <a:ext cx="4572000" cy="254317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buFont typeface="Wingdings" pitchFamily="2" charset="2"/>
              <a:buChar char="Ø"/>
            </a:pPr>
            <a:r>
              <a:rPr lang="en-US" sz="2400" dirty="0" smtClean="0">
                <a:latin typeface="Bookman Old Style" pitchFamily="18" charset="0"/>
              </a:rPr>
              <a:t>Anglo-Indian church builders to follow the model set by Gothic art in Italy/England</a:t>
            </a:r>
          </a:p>
          <a:p>
            <a:pPr>
              <a:buFont typeface="Wingdings" pitchFamily="2" charset="2"/>
              <a:buChar char="Ø"/>
            </a:pPr>
            <a:r>
              <a:rPr lang="en-US" sz="2400" dirty="0" smtClean="0">
                <a:latin typeface="Bookman Old Style" pitchFamily="18" charset="0"/>
              </a:rPr>
              <a:t>Indo </a:t>
            </a:r>
            <a:r>
              <a:rPr lang="en-US" sz="2400" dirty="0" err="1" smtClean="0">
                <a:latin typeface="Bookman Old Style" pitchFamily="18" charset="0"/>
              </a:rPr>
              <a:t>Saracenic</a:t>
            </a:r>
            <a:r>
              <a:rPr lang="en-US" sz="2400" dirty="0" smtClean="0">
                <a:latin typeface="Bookman Old Style" pitchFamily="18" charset="0"/>
              </a:rPr>
              <a:t> Architecture:</a:t>
            </a:r>
          </a:p>
          <a:p>
            <a:pPr>
              <a:buNone/>
            </a:pPr>
            <a:r>
              <a:rPr lang="en-US" sz="2400" dirty="0" smtClean="0"/>
              <a:t>	</a:t>
            </a:r>
            <a:r>
              <a:rPr lang="en-US" sz="2400" b="1" dirty="0" smtClean="0">
                <a:solidFill>
                  <a:srgbClr val="00B050"/>
                </a:solidFill>
              </a:rPr>
              <a:t>Indo-Saracen is Revival architecture also referred as Indo-Gothic, Neo-</a:t>
            </a:r>
            <a:r>
              <a:rPr lang="en-US" sz="2400" b="1" dirty="0" err="1" smtClean="0">
                <a:solidFill>
                  <a:srgbClr val="00B050"/>
                </a:solidFill>
              </a:rPr>
              <a:t>Mughal</a:t>
            </a:r>
            <a:r>
              <a:rPr lang="en-US" sz="2400" b="1" dirty="0" smtClean="0">
                <a:solidFill>
                  <a:srgbClr val="00B050"/>
                </a:solidFill>
              </a:rPr>
              <a:t>, </a:t>
            </a:r>
            <a:r>
              <a:rPr lang="en-US" sz="2400" b="1" dirty="0" err="1" smtClean="0">
                <a:solidFill>
                  <a:srgbClr val="00B050"/>
                </a:solidFill>
              </a:rPr>
              <a:t>Mughal</a:t>
            </a:r>
            <a:r>
              <a:rPr lang="en-US" sz="2400" b="1" dirty="0" smtClean="0">
                <a:solidFill>
                  <a:srgbClr val="00B050"/>
                </a:solidFill>
              </a:rPr>
              <a:t>-Gothic and Hindu-Gothic.</a:t>
            </a:r>
          </a:p>
          <a:p>
            <a:pPr>
              <a:buNone/>
            </a:pPr>
            <a:r>
              <a:rPr lang="en-US" sz="2400" b="1" dirty="0" smtClean="0"/>
              <a:t>	</a:t>
            </a:r>
            <a:r>
              <a:rPr lang="en-US" sz="2400" b="1" dirty="0" smtClean="0">
                <a:solidFill>
                  <a:schemeClr val="accent6">
                    <a:lumMod val="75000"/>
                  </a:schemeClr>
                </a:solidFill>
              </a:rPr>
              <a:t>It was a combination of the Gothic revival style with that of the Neo-Classical, Indo-Islamic and Indian architectural style that was initiated by the British architects.</a:t>
            </a:r>
          </a:p>
          <a:p>
            <a:pPr>
              <a:buNone/>
            </a:pPr>
            <a:endParaRPr lang="en-US" sz="2400" b="1" dirty="0" smtClean="0">
              <a:solidFill>
                <a:schemeClr val="accent6">
                  <a:lumMod val="75000"/>
                </a:schemeClr>
              </a:solidFill>
              <a:latin typeface="Bookman Old Style" pitchFamily="18" charset="0"/>
            </a:endParaRPr>
          </a:p>
          <a:p>
            <a:pPr>
              <a:buFont typeface="Wingdings" pitchFamily="2" charset="2"/>
              <a:buChar char="Ø"/>
            </a:pPr>
            <a:endParaRPr lang="en-US" sz="2400" dirty="0" smtClean="0">
              <a:latin typeface="Bookman Old Style" pitchFamily="18" charset="0"/>
            </a:endParaRPr>
          </a:p>
          <a:p>
            <a:pPr>
              <a:buFont typeface="Wingdings" pitchFamily="2" charset="2"/>
              <a:buChar char="Ø"/>
            </a:pPr>
            <a:endParaRPr lang="en-US" sz="2400" dirty="0">
              <a:latin typeface="Bookman Old Styl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Picture 2" descr="C:\Users\user\Downloads\30.jpg"/>
          <p:cNvPicPr>
            <a:picLocks noGrp="1" noChangeAspect="1" noChangeArrowheads="1"/>
          </p:cNvPicPr>
          <p:nvPr>
            <p:ph idx="1"/>
          </p:nvPr>
        </p:nvPicPr>
        <p:blipFill>
          <a:blip r:embed="rId3"/>
          <a:srcRect/>
          <a:stretch>
            <a:fillRect/>
          </a:stretch>
        </p:blipFill>
        <p:spPr bwMode="auto">
          <a:xfrm>
            <a:off x="457200" y="152400"/>
            <a:ext cx="6576163" cy="4800600"/>
          </a:xfrm>
          <a:prstGeom prst="rect">
            <a:avLst/>
          </a:prstGeom>
          <a:noFill/>
        </p:spPr>
      </p:pic>
      <p:pic>
        <p:nvPicPr>
          <p:cNvPr id="6" name="Picture 2" descr="C:\Users\user\Downloads\30j (1).jpg"/>
          <p:cNvPicPr>
            <a:picLocks noGrp="1" noChangeAspect="1" noChangeArrowheads="1"/>
          </p:cNvPicPr>
          <p:nvPr>
            <p:ph idx="1"/>
          </p:nvPr>
        </p:nvPicPr>
        <p:blipFill>
          <a:blip r:embed="rId4"/>
          <a:srcRect/>
          <a:stretch>
            <a:fillRect/>
          </a:stretch>
        </p:blipFill>
        <p:spPr bwMode="auto">
          <a:xfrm>
            <a:off x="5638800" y="3810000"/>
            <a:ext cx="3377836" cy="25908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411162"/>
          </a:xfrm>
        </p:spPr>
        <p:txBody>
          <a:bodyPr>
            <a:normAutofit fontScale="90000"/>
          </a:bodyPr>
          <a:lstStyle/>
          <a:p>
            <a:r>
              <a:rPr lang="en-US" i="1" dirty="0" smtClean="0"/>
              <a:t>St Paul's Cathedral, Kolkata</a:t>
            </a:r>
            <a:endParaRPr lang="en-US" dirty="0"/>
          </a:p>
        </p:txBody>
      </p:sp>
      <p:sp>
        <p:nvSpPr>
          <p:cNvPr id="3" name="Content Placeholder 2"/>
          <p:cNvSpPr>
            <a:spLocks noGrp="1"/>
          </p:cNvSpPr>
          <p:nvPr>
            <p:ph idx="1"/>
          </p:nvPr>
        </p:nvSpPr>
        <p:spPr>
          <a:xfrm>
            <a:off x="228600" y="838200"/>
            <a:ext cx="8763000" cy="5867400"/>
          </a:xfrm>
        </p:spPr>
        <p:txBody>
          <a:bodyPr>
            <a:normAutofit/>
          </a:bodyPr>
          <a:lstStyle/>
          <a:p>
            <a:pPr algn="just"/>
            <a:r>
              <a:rPr lang="en-US" sz="2400" i="1" dirty="0" smtClean="0">
                <a:latin typeface="Bookman Old Style" pitchFamily="18" charset="0"/>
              </a:rPr>
              <a:t>St Paul's Cathedral, Kolkata, India</a:t>
            </a:r>
            <a:r>
              <a:rPr lang="en-US" sz="2400" dirty="0" smtClean="0">
                <a:latin typeface="Bookman Old Style" pitchFamily="18" charset="0"/>
              </a:rPr>
              <a:t>. Architect: William </a:t>
            </a:r>
            <a:r>
              <a:rPr lang="en-US" sz="2400" dirty="0" err="1" smtClean="0">
                <a:latin typeface="Bookman Old Style" pitchFamily="18" charset="0"/>
              </a:rPr>
              <a:t>Nairn</a:t>
            </a:r>
            <a:r>
              <a:rPr lang="en-US" sz="2400" dirty="0" smtClean="0">
                <a:latin typeface="Bookman Old Style" pitchFamily="18" charset="0"/>
              </a:rPr>
              <a:t> Forbes (1796-1855)</a:t>
            </a:r>
          </a:p>
          <a:p>
            <a:pPr algn="just"/>
            <a:r>
              <a:rPr lang="en-US" sz="2400" dirty="0" smtClean="0">
                <a:latin typeface="Bookman Old Style" pitchFamily="18" charset="0"/>
              </a:rPr>
              <a:t>The first stone was laid in 1839, and the building was completed in 1847. </a:t>
            </a:r>
          </a:p>
          <a:p>
            <a:pPr algn="just"/>
            <a:r>
              <a:rPr lang="en-US" sz="2400" dirty="0" smtClean="0">
                <a:latin typeface="Bookman Old Style" pitchFamily="18" charset="0"/>
              </a:rPr>
              <a:t>This makes St Paul's the first Anglican cathedral of the Victorian age</a:t>
            </a:r>
          </a:p>
          <a:p>
            <a:pPr algn="just"/>
            <a:r>
              <a:rPr lang="en-US" sz="2400" dirty="0" smtClean="0">
                <a:latin typeface="Bookman Old Style" pitchFamily="18" charset="0"/>
              </a:rPr>
              <a:t>The building was constructed in a peculiar brick  the dressings were of </a:t>
            </a:r>
            <a:r>
              <a:rPr lang="en-US" sz="2400" dirty="0" err="1" smtClean="0">
                <a:latin typeface="Bookman Old Style" pitchFamily="18" charset="0"/>
              </a:rPr>
              <a:t>Chunar</a:t>
            </a:r>
            <a:r>
              <a:rPr lang="en-US" sz="2400" dirty="0" smtClean="0">
                <a:latin typeface="Bookman Old Style" pitchFamily="18" charset="0"/>
              </a:rPr>
              <a:t> stone </a:t>
            </a:r>
          </a:p>
          <a:p>
            <a:pPr algn="just"/>
            <a:r>
              <a:rPr lang="en-US" sz="2400" dirty="0" smtClean="0">
                <a:latin typeface="Bookman Old Style" pitchFamily="18" charset="0"/>
              </a:rPr>
              <a:t>The whole edifice was covered inside and out with polished </a:t>
            </a:r>
            <a:r>
              <a:rPr lang="en-US" sz="2400" dirty="0" err="1" smtClean="0">
                <a:latin typeface="Bookman Old Style" pitchFamily="18" charset="0"/>
              </a:rPr>
              <a:t>chunam</a:t>
            </a:r>
            <a:r>
              <a:rPr lang="en-US" sz="2400" dirty="0" smtClean="0">
                <a:latin typeface="Bookman Old Style" pitchFamily="18" charset="0"/>
              </a:rPr>
              <a:t>“ The latter is a kind of stucco, and it gives the cathedral almost an ethereal aspect.</a:t>
            </a:r>
          </a:p>
          <a:p>
            <a:pPr algn="just"/>
            <a:r>
              <a:rPr lang="en-US" sz="2400" dirty="0" smtClean="0">
                <a:latin typeface="Bookman Old Style" pitchFamily="18" charset="0"/>
              </a:rPr>
              <a:t>St Paul's as the very first Anglican cathedral outside Britain, was inspired by James Gibbs's St Martin's-in-the-Fields by Trafalgar Square in London.  </a:t>
            </a:r>
            <a:endParaRPr lang="en-US" sz="2400" dirty="0">
              <a:latin typeface="Bookman Old Styl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0"/>
            <a:ext cx="8915400" cy="6781800"/>
          </a:xfrm>
        </p:spPr>
        <p:txBody>
          <a:bodyPr>
            <a:normAutofit fontScale="92500"/>
          </a:bodyPr>
          <a:lstStyle/>
          <a:p>
            <a:pPr algn="just"/>
            <a:r>
              <a:rPr lang="en-US" sz="2400" dirty="0" smtClean="0">
                <a:latin typeface="Bookman Old Style" pitchFamily="18" charset="0"/>
              </a:rPr>
              <a:t>The cathedral was to lose its steeple later on, as a result of earthquakes, but the redesigned early twentieth-century tower is still "on the pattern of the Bell Harry Tower of Canterbury Cathedral" </a:t>
            </a:r>
          </a:p>
          <a:p>
            <a:pPr algn="just">
              <a:buNone/>
            </a:pPr>
            <a:r>
              <a:rPr lang="en-US" sz="2400" b="1" dirty="0" smtClean="0"/>
              <a:t>Interior</a:t>
            </a:r>
          </a:p>
          <a:p>
            <a:pPr algn="just">
              <a:buNone/>
            </a:pPr>
            <a:endParaRPr lang="en-US" sz="2400" b="1" dirty="0" smtClean="0"/>
          </a:p>
          <a:p>
            <a:pPr algn="just">
              <a:buNone/>
            </a:pPr>
            <a:endParaRPr lang="en-US" sz="2400" b="1" dirty="0" smtClean="0"/>
          </a:p>
          <a:p>
            <a:pPr algn="just">
              <a:buNone/>
            </a:pPr>
            <a:endParaRPr lang="en-US" sz="2400" b="1" dirty="0" smtClean="0"/>
          </a:p>
          <a:p>
            <a:pPr algn="just">
              <a:buNone/>
            </a:pPr>
            <a:endParaRPr lang="en-US" sz="2400" b="1" dirty="0" smtClean="0"/>
          </a:p>
          <a:p>
            <a:pPr algn="just">
              <a:buNone/>
            </a:pPr>
            <a:endParaRPr lang="en-US" sz="2400" b="1" dirty="0" smtClean="0"/>
          </a:p>
          <a:p>
            <a:pPr algn="just">
              <a:buNone/>
            </a:pPr>
            <a:endParaRPr lang="en-US" sz="2400" b="1" dirty="0" smtClean="0"/>
          </a:p>
          <a:p>
            <a:pPr algn="just">
              <a:buNone/>
            </a:pPr>
            <a:endParaRPr lang="en-US" sz="2400" b="1" dirty="0" smtClean="0"/>
          </a:p>
          <a:p>
            <a:pPr algn="just">
              <a:buNone/>
            </a:pPr>
            <a:endParaRPr lang="en-US" sz="2400" b="1" dirty="0" smtClean="0"/>
          </a:p>
          <a:p>
            <a:pPr algn="just">
              <a:buNone/>
            </a:pPr>
            <a:r>
              <a:rPr lang="en-US" sz="2400" dirty="0" smtClean="0">
                <a:latin typeface="Bookman Old Style" pitchFamily="18" charset="0"/>
              </a:rPr>
              <a:t>	</a:t>
            </a:r>
          </a:p>
          <a:p>
            <a:pPr algn="just">
              <a:buNone/>
            </a:pPr>
            <a:r>
              <a:rPr lang="en-US" sz="2400" dirty="0" smtClean="0">
                <a:latin typeface="Bookman Old Style" pitchFamily="18" charset="0"/>
              </a:rPr>
              <a:t>	"The roof is unusual. It is a shallow curve spanned by iron trusses adorned with Gothic tracery," explains Davies: "when built, it was one of the largest spans in existence"</a:t>
            </a:r>
            <a:endParaRPr lang="en-US" sz="2400" b="1" dirty="0" smtClean="0">
              <a:latin typeface="Bookman Old Style" pitchFamily="18" charset="0"/>
            </a:endParaRPr>
          </a:p>
          <a:p>
            <a:pPr algn="just">
              <a:buNone/>
            </a:pPr>
            <a:endParaRPr lang="en-US" sz="2400" b="1" dirty="0" smtClean="0"/>
          </a:p>
          <a:p>
            <a:pPr algn="just">
              <a:buNone/>
            </a:pPr>
            <a:endParaRPr lang="en-US" sz="2400" dirty="0">
              <a:latin typeface="Bookman Old Style" pitchFamily="18" charset="0"/>
            </a:endParaRPr>
          </a:p>
        </p:txBody>
      </p:sp>
      <p:pic>
        <p:nvPicPr>
          <p:cNvPr id="8" name="Picture 3" descr="C:\Users\user\Downloads\30c.jpg"/>
          <p:cNvPicPr>
            <a:picLocks noChangeAspect="1" noChangeArrowheads="1"/>
          </p:cNvPicPr>
          <p:nvPr/>
        </p:nvPicPr>
        <p:blipFill>
          <a:blip r:embed="rId2"/>
          <a:srcRect/>
          <a:stretch>
            <a:fillRect/>
          </a:stretch>
        </p:blipFill>
        <p:spPr bwMode="auto">
          <a:xfrm>
            <a:off x="2362200" y="1828800"/>
            <a:ext cx="4648200" cy="345348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pPr>
              <a:buNone/>
            </a:pPr>
            <a:r>
              <a:rPr lang="en-US" dirty="0" smtClean="0"/>
              <a:t>Town Hall </a:t>
            </a:r>
            <a:endParaRPr lang="en-US" dirty="0" smtClean="0"/>
          </a:p>
          <a:p>
            <a:pPr>
              <a:buFont typeface="Wingdings" pitchFamily="2" charset="2"/>
              <a:buChar char="Ø"/>
            </a:pPr>
            <a:r>
              <a:rPr lang="en-US" dirty="0" smtClean="0">
                <a:latin typeface="Arabic Typesetting" pitchFamily="66" charset="-78"/>
                <a:cs typeface="Arabic Typesetting" pitchFamily="66" charset="-78"/>
              </a:rPr>
              <a:t>Town Hall is one of the most majestic structures among the other heritage buildings in the city of Mumbai</a:t>
            </a:r>
            <a:r>
              <a:rPr lang="en-US" dirty="0" smtClean="0">
                <a:latin typeface="Arabic Typesetting" pitchFamily="66" charset="-78"/>
                <a:cs typeface="Arabic Typesetting" pitchFamily="66" charset="-78"/>
              </a:rPr>
              <a:t>.</a:t>
            </a:r>
          </a:p>
          <a:p>
            <a:pPr>
              <a:buFont typeface="Wingdings" pitchFamily="2" charset="2"/>
              <a:buChar char="Ø"/>
            </a:pPr>
            <a:r>
              <a:rPr lang="en-US" dirty="0" smtClean="0">
                <a:latin typeface="Arabic Typesetting" pitchFamily="66" charset="-78"/>
                <a:cs typeface="Arabic Typesetting" pitchFamily="66" charset="-78"/>
              </a:rPr>
              <a:t>The Town hall was colloquially called as '</a:t>
            </a:r>
            <a:r>
              <a:rPr lang="en-US" dirty="0" err="1" smtClean="0">
                <a:latin typeface="Arabic Typesetting" pitchFamily="66" charset="-78"/>
                <a:cs typeface="Arabic Typesetting" pitchFamily="66" charset="-78"/>
              </a:rPr>
              <a:t>Tondal</a:t>
            </a:r>
            <a:r>
              <a:rPr lang="en-US" dirty="0" smtClean="0">
                <a:latin typeface="Arabic Typesetting" pitchFamily="66" charset="-78"/>
                <a:cs typeface="Arabic Typesetting" pitchFamily="66" charset="-78"/>
              </a:rPr>
              <a:t>' during the 19th century</a:t>
            </a:r>
            <a:r>
              <a:rPr lang="en-US" dirty="0" smtClean="0">
                <a:latin typeface="Arabic Typesetting" pitchFamily="66" charset="-78"/>
                <a:cs typeface="Arabic Typesetting" pitchFamily="66" charset="-78"/>
              </a:rPr>
              <a:t>.</a:t>
            </a:r>
          </a:p>
          <a:p>
            <a:pPr>
              <a:buFont typeface="Wingdings" pitchFamily="2" charset="2"/>
              <a:buChar char="Ø"/>
            </a:pPr>
            <a:r>
              <a:rPr lang="en-US" dirty="0" smtClean="0">
                <a:latin typeface="Arabic Typesetting" pitchFamily="66" charset="-78"/>
                <a:cs typeface="Arabic Typesetting" pitchFamily="66" charset="-78"/>
              </a:rPr>
              <a:t> </a:t>
            </a:r>
            <a:r>
              <a:rPr lang="en-US" dirty="0" smtClean="0">
                <a:latin typeface="Arabic Typesetting" pitchFamily="66" charset="-78"/>
                <a:cs typeface="Arabic Typesetting" pitchFamily="66" charset="-78"/>
              </a:rPr>
              <a:t>The Town Hall houses the 'Asiatic society of Bombay' (Mumbai</a:t>
            </a:r>
            <a:r>
              <a:rPr lang="en-US" dirty="0" smtClean="0">
                <a:latin typeface="Arabic Typesetting" pitchFamily="66" charset="-78"/>
                <a:cs typeface="Arabic Typesetting" pitchFamily="66" charset="-78"/>
              </a:rPr>
              <a:t>)</a:t>
            </a:r>
          </a:p>
          <a:p>
            <a:pPr>
              <a:buFont typeface="Wingdings" pitchFamily="2" charset="2"/>
              <a:buChar char="Ø"/>
            </a:pPr>
            <a:r>
              <a:rPr lang="en-US" dirty="0" smtClean="0">
                <a:latin typeface="Arabic Typesetting" pitchFamily="66" charset="-78"/>
                <a:cs typeface="Arabic Typesetting" pitchFamily="66" charset="-78"/>
              </a:rPr>
              <a:t>Mumbai's Town Hall is a colonial structure and was built in 1833.</a:t>
            </a:r>
            <a:endParaRPr lang="en-US" dirty="0">
              <a:latin typeface="Arabic Typesetting" pitchFamily="66" charset="-78"/>
              <a:cs typeface="Arabic Typesetting" pitchFamily="66" charset="-78"/>
            </a:endParaRPr>
          </a:p>
        </p:txBody>
      </p:sp>
      <p:pic>
        <p:nvPicPr>
          <p:cNvPr id="1026" name="Picture 2" descr="C:\Users\stud\Downloads\town-hall-mumbai.jpg"/>
          <p:cNvPicPr>
            <a:picLocks noChangeAspect="1" noChangeArrowheads="1"/>
          </p:cNvPicPr>
          <p:nvPr/>
        </p:nvPicPr>
        <p:blipFill>
          <a:blip r:embed="rId2"/>
          <a:srcRect/>
          <a:stretch>
            <a:fillRect/>
          </a:stretch>
        </p:blipFill>
        <p:spPr bwMode="auto">
          <a:xfrm>
            <a:off x="6400800" y="4267200"/>
            <a:ext cx="2381250" cy="161925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normAutofit fontScale="92500" lnSpcReduction="10000"/>
          </a:bodyPr>
          <a:lstStyle/>
          <a:p>
            <a:pPr>
              <a:buNone/>
            </a:pPr>
            <a:r>
              <a:rPr lang="en-US" dirty="0" smtClean="0">
                <a:latin typeface="Arabic Typesetting" pitchFamily="66" charset="-78"/>
                <a:cs typeface="Arabic Typesetting" pitchFamily="66" charset="-78"/>
              </a:rPr>
              <a:t>Architecture</a:t>
            </a:r>
          </a:p>
          <a:p>
            <a:pPr>
              <a:buFont typeface="Wingdings" pitchFamily="2" charset="2"/>
              <a:buChar char="ü"/>
            </a:pPr>
            <a:r>
              <a:rPr lang="en-US" dirty="0" smtClean="0">
                <a:latin typeface="Arabic Typesetting" pitchFamily="66" charset="-78"/>
                <a:cs typeface="Arabic Typesetting" pitchFamily="66" charset="-78"/>
              </a:rPr>
              <a:t>The </a:t>
            </a:r>
            <a:r>
              <a:rPr lang="en-US" dirty="0" smtClean="0">
                <a:latin typeface="Arabic Typesetting" pitchFamily="66" charset="-78"/>
                <a:cs typeface="Arabic Typesetting" pitchFamily="66" charset="-78"/>
              </a:rPr>
              <a:t>Town Hall was designed by Colonel Thomas Cowper who was one of the best engineers in Bombay (Mumbai). </a:t>
            </a:r>
            <a:endParaRPr lang="en-US" dirty="0" smtClean="0">
              <a:latin typeface="Arabic Typesetting" pitchFamily="66" charset="-78"/>
              <a:cs typeface="Arabic Typesetting" pitchFamily="66" charset="-78"/>
            </a:endParaRPr>
          </a:p>
          <a:p>
            <a:pPr>
              <a:buFont typeface="Wingdings" pitchFamily="2" charset="2"/>
              <a:buChar char="ü"/>
            </a:pPr>
            <a:r>
              <a:rPr lang="en-US" dirty="0" smtClean="0">
                <a:latin typeface="Arabic Typesetting" pitchFamily="66" charset="-78"/>
                <a:cs typeface="Arabic Typesetting" pitchFamily="66" charset="-78"/>
              </a:rPr>
              <a:t>With </a:t>
            </a:r>
            <a:r>
              <a:rPr lang="en-US" dirty="0" smtClean="0">
                <a:latin typeface="Arabic Typesetting" pitchFamily="66" charset="-78"/>
                <a:cs typeface="Arabic Typesetting" pitchFamily="66" charset="-78"/>
              </a:rPr>
              <a:t>a span of 200 feet and height of 100 feet, the structure was inspired by Greek and Roman styles of architecture. </a:t>
            </a:r>
            <a:endParaRPr lang="en-US" dirty="0" smtClean="0">
              <a:latin typeface="Arabic Typesetting" pitchFamily="66" charset="-78"/>
              <a:cs typeface="Arabic Typesetting" pitchFamily="66" charset="-78"/>
            </a:endParaRPr>
          </a:p>
          <a:p>
            <a:pPr>
              <a:buFont typeface="Wingdings" pitchFamily="2" charset="2"/>
              <a:buChar char="ü"/>
            </a:pPr>
            <a:r>
              <a:rPr lang="en-US" dirty="0" smtClean="0">
                <a:latin typeface="Arabic Typesetting" pitchFamily="66" charset="-78"/>
                <a:cs typeface="Arabic Typesetting" pitchFamily="66" charset="-78"/>
              </a:rPr>
              <a:t>The </a:t>
            </a:r>
            <a:r>
              <a:rPr lang="en-US" dirty="0" smtClean="0">
                <a:latin typeface="Arabic Typesetting" pitchFamily="66" charset="-78"/>
                <a:cs typeface="Arabic Typesetting" pitchFamily="66" charset="-78"/>
              </a:rPr>
              <a:t>entrance of the building is adorned with a Grecian portico and 8 impressive Doric styled pillars. </a:t>
            </a:r>
            <a:endParaRPr lang="en-US" dirty="0" smtClean="0">
              <a:latin typeface="Arabic Typesetting" pitchFamily="66" charset="-78"/>
              <a:cs typeface="Arabic Typesetting" pitchFamily="66" charset="-78"/>
            </a:endParaRPr>
          </a:p>
          <a:p>
            <a:pPr>
              <a:buFont typeface="Wingdings" pitchFamily="2" charset="2"/>
              <a:buChar char="ü"/>
            </a:pPr>
            <a:r>
              <a:rPr lang="en-US" dirty="0" smtClean="0">
                <a:latin typeface="Arabic Typesetting" pitchFamily="66" charset="-78"/>
                <a:cs typeface="Arabic Typesetting" pitchFamily="66" charset="-78"/>
              </a:rPr>
              <a:t>There </a:t>
            </a:r>
            <a:r>
              <a:rPr lang="en-US" dirty="0" smtClean="0">
                <a:latin typeface="Arabic Typesetting" pitchFamily="66" charset="-78"/>
                <a:cs typeface="Arabic Typesetting" pitchFamily="66" charset="-78"/>
              </a:rPr>
              <a:t>is a flight of 30 steps leading to the entrance of the Town Hall</a:t>
            </a:r>
            <a:r>
              <a:rPr lang="en-US" dirty="0" smtClean="0">
                <a:latin typeface="Arabic Typesetting" pitchFamily="66" charset="-78"/>
                <a:cs typeface="Arabic Typesetting" pitchFamily="66" charset="-78"/>
              </a:rPr>
              <a:t>.</a:t>
            </a:r>
          </a:p>
          <a:p>
            <a:pPr>
              <a:buFont typeface="Wingdings" pitchFamily="2" charset="2"/>
              <a:buChar char="ü"/>
            </a:pPr>
            <a:r>
              <a:rPr lang="en-US" dirty="0" smtClean="0">
                <a:latin typeface="Arabic Typesetting" pitchFamily="66" charset="-78"/>
                <a:cs typeface="Arabic Typesetting" pitchFamily="66" charset="-78"/>
              </a:rPr>
              <a:t> </a:t>
            </a:r>
            <a:r>
              <a:rPr lang="en-US" dirty="0" smtClean="0">
                <a:latin typeface="Arabic Typesetting" pitchFamily="66" charset="-78"/>
                <a:cs typeface="Arabic Typesetting" pitchFamily="66" charset="-78"/>
              </a:rPr>
              <a:t>The entire construction was made of stones brought from England and was beautifully designed in a neo-classical fashion</a:t>
            </a:r>
            <a:r>
              <a:rPr lang="en-US" dirty="0" smtClean="0">
                <a:latin typeface="Arabic Typesetting" pitchFamily="66" charset="-78"/>
                <a:cs typeface="Arabic Typesetting" pitchFamily="66" charset="-78"/>
              </a:rPr>
              <a:t>.</a:t>
            </a:r>
          </a:p>
          <a:p>
            <a:pPr>
              <a:buFont typeface="Wingdings" pitchFamily="2" charset="2"/>
              <a:buChar char="ü"/>
            </a:pPr>
            <a:r>
              <a:rPr lang="en-US" dirty="0" smtClean="0">
                <a:latin typeface="Arabic Typesetting" pitchFamily="66" charset="-78"/>
                <a:cs typeface="Arabic Typesetting" pitchFamily="66" charset="-78"/>
              </a:rPr>
              <a:t> </a:t>
            </a:r>
            <a:r>
              <a:rPr lang="en-US" dirty="0" smtClean="0">
                <a:latin typeface="Arabic Typesetting" pitchFamily="66" charset="-78"/>
                <a:cs typeface="Arabic Typesetting" pitchFamily="66" charset="-78"/>
              </a:rPr>
              <a:t>Within the building, the floors are covered in ancient wood, the staircases are spiral and the terraces are adorned with beautiful wrought iron. </a:t>
            </a:r>
            <a:endParaRPr lang="en-US" dirty="0" smtClean="0">
              <a:latin typeface="Arabic Typesetting" pitchFamily="66" charset="-78"/>
              <a:cs typeface="Arabic Typesetting" pitchFamily="66" charset="-78"/>
            </a:endParaRPr>
          </a:p>
          <a:p>
            <a:pPr>
              <a:buFont typeface="Wingdings" pitchFamily="2" charset="2"/>
              <a:buChar char="ü"/>
            </a:pPr>
            <a:r>
              <a:rPr lang="en-US" dirty="0" smtClean="0">
                <a:latin typeface="Arabic Typesetting" pitchFamily="66" charset="-78"/>
                <a:cs typeface="Arabic Typesetting" pitchFamily="66" charset="-78"/>
              </a:rPr>
              <a:t>The </a:t>
            </a:r>
            <a:r>
              <a:rPr lang="en-US" dirty="0" smtClean="0">
                <a:latin typeface="Arabic Typesetting" pitchFamily="66" charset="-78"/>
                <a:cs typeface="Arabic Typesetting" pitchFamily="66" charset="-78"/>
              </a:rPr>
              <a:t>hall boasts of a collection of remarkable marble statues of Indian patrons of the 19th century.</a:t>
            </a:r>
            <a:endParaRPr lang="en-US" dirty="0">
              <a:latin typeface="Arabic Typesetting" pitchFamily="66" charset="-78"/>
              <a:cs typeface="Arabic Typesetting" pitchFamily="66"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77000"/>
          </a:xfrm>
        </p:spPr>
        <p:txBody>
          <a:bodyPr>
            <a:normAutofit fontScale="70000" lnSpcReduction="20000"/>
          </a:bodyPr>
          <a:lstStyle/>
          <a:p>
            <a:pPr algn="just">
              <a:buNone/>
            </a:pPr>
            <a:r>
              <a:rPr lang="en-US" sz="3900" b="1" dirty="0" smtClean="0">
                <a:latin typeface="Arabic Typesetting" pitchFamily="66" charset="-78"/>
                <a:cs typeface="Arabic Typesetting" pitchFamily="66" charset="-78"/>
              </a:rPr>
              <a:t>Senate House: University of Madras</a:t>
            </a:r>
          </a:p>
          <a:p>
            <a:pPr algn="just">
              <a:buFont typeface="Wingdings" pitchFamily="2" charset="2"/>
              <a:buChar char="Ø"/>
            </a:pPr>
            <a:r>
              <a:rPr lang="en-US" sz="3900" dirty="0" smtClean="0">
                <a:latin typeface="Arabic Typesetting" pitchFamily="66" charset="-78"/>
                <a:cs typeface="Arabic Typesetting" pitchFamily="66" charset="-78"/>
              </a:rPr>
              <a:t>	It </a:t>
            </a:r>
            <a:r>
              <a:rPr lang="en-US" sz="3900" dirty="0" smtClean="0">
                <a:latin typeface="Arabic Typesetting" pitchFamily="66" charset="-78"/>
                <a:cs typeface="Arabic Typesetting" pitchFamily="66" charset="-78"/>
              </a:rPr>
              <a:t>is one of the finest monuments in Chennai and a living example which shows the remarkable architectural skills of the famous architect of 19th century, Robert Fellowes Chisholm</a:t>
            </a:r>
            <a:r>
              <a:rPr lang="en-US" sz="3900" dirty="0" smtClean="0">
                <a:latin typeface="Arabic Typesetting" pitchFamily="66" charset="-78"/>
                <a:cs typeface="Arabic Typesetting" pitchFamily="66" charset="-78"/>
              </a:rPr>
              <a:t>.</a:t>
            </a:r>
          </a:p>
          <a:p>
            <a:pPr algn="just">
              <a:buFont typeface="Wingdings" pitchFamily="2" charset="2"/>
              <a:buChar char="Ø"/>
            </a:pPr>
            <a:r>
              <a:rPr lang="en-US" sz="3900" dirty="0" smtClean="0">
                <a:latin typeface="Arabic Typesetting" pitchFamily="66" charset="-78"/>
                <a:cs typeface="Arabic Typesetting" pitchFamily="66" charset="-78"/>
              </a:rPr>
              <a:t>The structure is a live example of the Indo-</a:t>
            </a:r>
            <a:r>
              <a:rPr lang="en-US" sz="3900" dirty="0" err="1" smtClean="0">
                <a:latin typeface="Arabic Typesetting" pitchFamily="66" charset="-78"/>
                <a:cs typeface="Arabic Typesetting" pitchFamily="66" charset="-78"/>
              </a:rPr>
              <a:t>Saracenic</a:t>
            </a:r>
            <a:r>
              <a:rPr lang="en-US" sz="3900" dirty="0" smtClean="0">
                <a:latin typeface="Arabic Typesetting" pitchFamily="66" charset="-78"/>
                <a:cs typeface="Arabic Typesetting" pitchFamily="66" charset="-78"/>
              </a:rPr>
              <a:t> style with a harmonious blend of Byzantine </a:t>
            </a:r>
            <a:r>
              <a:rPr lang="en-US" sz="3900" dirty="0" smtClean="0">
                <a:latin typeface="Arabic Typesetting" pitchFamily="66" charset="-78"/>
                <a:cs typeface="Arabic Typesetting" pitchFamily="66" charset="-78"/>
              </a:rPr>
              <a:t>architectural </a:t>
            </a:r>
            <a:r>
              <a:rPr lang="en-US" sz="3900" dirty="0" smtClean="0">
                <a:latin typeface="Arabic Typesetting" pitchFamily="66" charset="-78"/>
                <a:cs typeface="Arabic Typesetting" pitchFamily="66" charset="-78"/>
              </a:rPr>
              <a:t>features</a:t>
            </a:r>
            <a:r>
              <a:rPr lang="en-US" sz="3900" dirty="0" smtClean="0">
                <a:latin typeface="Arabic Typesetting" pitchFamily="66" charset="-78"/>
                <a:cs typeface="Arabic Typesetting" pitchFamily="66" charset="-78"/>
              </a:rPr>
              <a:t>.</a:t>
            </a:r>
          </a:p>
          <a:p>
            <a:pPr algn="just">
              <a:buNone/>
            </a:pPr>
            <a:r>
              <a:rPr lang="en-US" sz="3900" b="1" dirty="0" smtClean="0">
                <a:latin typeface="Arabic Typesetting" pitchFamily="66" charset="-78"/>
                <a:cs typeface="Arabic Typesetting" pitchFamily="66" charset="-78"/>
              </a:rPr>
              <a:t>Architecture</a:t>
            </a:r>
          </a:p>
          <a:p>
            <a:pPr algn="just">
              <a:buFont typeface="Wingdings" pitchFamily="2" charset="2"/>
              <a:buChar char="ü"/>
            </a:pPr>
            <a:r>
              <a:rPr lang="en-US" sz="3900" dirty="0" smtClean="0">
                <a:latin typeface="Arabic Typesetting" pitchFamily="66" charset="-78"/>
                <a:cs typeface="Arabic Typesetting" pitchFamily="66" charset="-78"/>
              </a:rPr>
              <a:t>The Senate house has a central hall with corridors on the ground floor</a:t>
            </a:r>
            <a:r>
              <a:rPr lang="en-US" sz="3900" dirty="0" smtClean="0">
                <a:latin typeface="Arabic Typesetting" pitchFamily="66" charset="-78"/>
                <a:cs typeface="Arabic Typesetting" pitchFamily="66" charset="-78"/>
              </a:rPr>
              <a:t>.</a:t>
            </a:r>
          </a:p>
          <a:p>
            <a:pPr algn="just">
              <a:buFont typeface="Wingdings" pitchFamily="2" charset="2"/>
              <a:buChar char="ü"/>
            </a:pPr>
            <a:r>
              <a:rPr lang="en-US" sz="3900" dirty="0" smtClean="0">
                <a:latin typeface="Arabic Typesetting" pitchFamily="66" charset="-78"/>
                <a:cs typeface="Arabic Typesetting" pitchFamily="66" charset="-78"/>
              </a:rPr>
              <a:t>The corridors stand on six massive pillars standing on either side. </a:t>
            </a:r>
            <a:endParaRPr lang="en-US" sz="3900" dirty="0" smtClean="0">
              <a:latin typeface="Arabic Typesetting" pitchFamily="66" charset="-78"/>
              <a:cs typeface="Arabic Typesetting" pitchFamily="66" charset="-78"/>
            </a:endParaRPr>
          </a:p>
          <a:p>
            <a:pPr algn="just">
              <a:buFont typeface="Wingdings" pitchFamily="2" charset="2"/>
              <a:buChar char="ü"/>
            </a:pPr>
            <a:r>
              <a:rPr lang="en-US" sz="3900" dirty="0" smtClean="0">
                <a:latin typeface="Arabic Typesetting" pitchFamily="66" charset="-78"/>
                <a:cs typeface="Arabic Typesetting" pitchFamily="66" charset="-78"/>
              </a:rPr>
              <a:t>Also </a:t>
            </a:r>
            <a:r>
              <a:rPr lang="en-US" sz="3900" dirty="0" smtClean="0">
                <a:latin typeface="Arabic Typesetting" pitchFamily="66" charset="-78"/>
                <a:cs typeface="Arabic Typesetting" pitchFamily="66" charset="-78"/>
              </a:rPr>
              <a:t>the four sky touching towers standing at each of the corners of the building gives it a dazzling look. </a:t>
            </a:r>
            <a:endParaRPr lang="en-US" sz="3900" dirty="0" smtClean="0">
              <a:latin typeface="Arabic Typesetting" pitchFamily="66" charset="-78"/>
              <a:cs typeface="Arabic Typesetting" pitchFamily="66" charset="-78"/>
            </a:endParaRPr>
          </a:p>
          <a:p>
            <a:pPr algn="just">
              <a:buFont typeface="Wingdings" pitchFamily="2" charset="2"/>
              <a:buChar char="ü"/>
            </a:pPr>
            <a:r>
              <a:rPr lang="en-US" sz="3900" dirty="0" smtClean="0">
                <a:latin typeface="Arabic Typesetting" pitchFamily="66" charset="-78"/>
                <a:cs typeface="Arabic Typesetting" pitchFamily="66" charset="-78"/>
              </a:rPr>
              <a:t>The </a:t>
            </a:r>
            <a:r>
              <a:rPr lang="en-US" sz="3900" dirty="0" smtClean="0">
                <a:latin typeface="Arabic Typesetting" pitchFamily="66" charset="-78"/>
                <a:cs typeface="Arabic Typesetting" pitchFamily="66" charset="-78"/>
              </a:rPr>
              <a:t>six porches, two on the eastern and western sides of the building and one each on the northern and southern side of the building further lend the structure a vintage look. </a:t>
            </a:r>
            <a:endParaRPr lang="en-US" sz="3900" dirty="0" smtClean="0">
              <a:latin typeface="Arabic Typesetting" pitchFamily="66" charset="-78"/>
              <a:cs typeface="Arabic Typesetting" pitchFamily="66" charset="-78"/>
            </a:endParaRPr>
          </a:p>
          <a:p>
            <a:pPr algn="just">
              <a:buFont typeface="Wingdings" pitchFamily="2" charset="2"/>
              <a:buChar char="ü"/>
            </a:pPr>
            <a:r>
              <a:rPr lang="en-US" sz="3900" dirty="0" smtClean="0">
                <a:latin typeface="Arabic Typesetting" pitchFamily="66" charset="-78"/>
                <a:cs typeface="Arabic Typesetting" pitchFamily="66" charset="-78"/>
              </a:rPr>
              <a:t>There </a:t>
            </a:r>
            <a:r>
              <a:rPr lang="en-US" sz="3900" dirty="0" smtClean="0">
                <a:latin typeface="Arabic Typesetting" pitchFamily="66" charset="-78"/>
                <a:cs typeface="Arabic Typesetting" pitchFamily="66" charset="-78"/>
              </a:rPr>
              <a:t>also are three segmental arch openings in each porch in the east, west and south of the porch. </a:t>
            </a:r>
            <a:endParaRPr lang="en-US" sz="3900" dirty="0" smtClean="0">
              <a:latin typeface="Arabic Typesetting" pitchFamily="66" charset="-78"/>
              <a:cs typeface="Arabic Typesetting" pitchFamily="66" charset="-78"/>
            </a:endParaRPr>
          </a:p>
          <a:p>
            <a:pPr algn="just">
              <a:buFont typeface="Wingdings" pitchFamily="2" charset="2"/>
              <a:buChar char="ü"/>
            </a:pPr>
            <a:r>
              <a:rPr lang="en-US" sz="3900" dirty="0" smtClean="0">
                <a:latin typeface="Arabic Typesetting" pitchFamily="66" charset="-78"/>
                <a:cs typeface="Arabic Typesetting" pitchFamily="66" charset="-78"/>
              </a:rPr>
              <a:t>The </a:t>
            </a:r>
            <a:r>
              <a:rPr lang="en-US" sz="3900" dirty="0" smtClean="0">
                <a:latin typeface="Arabic Typesetting" pitchFamily="66" charset="-78"/>
                <a:cs typeface="Arabic Typesetting" pitchFamily="66" charset="-78"/>
              </a:rPr>
              <a:t>roof is made of brick shell with lime mortar.</a:t>
            </a:r>
            <a:endParaRPr lang="en-US" sz="3900" dirty="0" smtClean="0">
              <a:latin typeface="Arabic Typesetting" pitchFamily="66" charset="-78"/>
              <a:cs typeface="Arabic Typesetting" pitchFamily="66" charset="-78"/>
            </a:endParaRPr>
          </a:p>
          <a:p>
            <a:pPr algn="just">
              <a:buNone/>
            </a:pPr>
            <a:endParaRPr lang="en-US" dirty="0">
              <a:latin typeface="Arabic Typesetting" pitchFamily="66" charset="-78"/>
              <a:cs typeface="Arabic Typesetting" pitchFamily="66"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stud\Downloads\senat-house-chennai.jpg"/>
          <p:cNvPicPr>
            <a:picLocks noGrp="1" noChangeAspect="1" noChangeArrowheads="1"/>
          </p:cNvPicPr>
          <p:nvPr>
            <p:ph idx="1"/>
          </p:nvPr>
        </p:nvPicPr>
        <p:blipFill>
          <a:blip r:embed="rId2"/>
          <a:srcRect/>
          <a:stretch>
            <a:fillRect/>
          </a:stretch>
        </p:blipFill>
        <p:spPr bwMode="auto">
          <a:xfrm>
            <a:off x="152400" y="228600"/>
            <a:ext cx="2857500" cy="1905000"/>
          </a:xfrm>
          <a:prstGeom prst="rect">
            <a:avLst/>
          </a:prstGeom>
          <a:noFill/>
        </p:spPr>
      </p:pic>
      <p:pic>
        <p:nvPicPr>
          <p:cNvPr id="2051" name="Picture 3" descr="C:\Users\stud\Desktop\images.jpg"/>
          <p:cNvPicPr>
            <a:picLocks noChangeAspect="1" noChangeArrowheads="1"/>
          </p:cNvPicPr>
          <p:nvPr/>
        </p:nvPicPr>
        <p:blipFill>
          <a:blip r:embed="rId3"/>
          <a:srcRect/>
          <a:stretch>
            <a:fillRect/>
          </a:stretch>
        </p:blipFill>
        <p:spPr bwMode="auto">
          <a:xfrm>
            <a:off x="5791200" y="152400"/>
            <a:ext cx="2305050" cy="1752600"/>
          </a:xfrm>
          <a:prstGeom prst="rect">
            <a:avLst/>
          </a:prstGeom>
          <a:noFill/>
        </p:spPr>
      </p:pic>
      <p:pic>
        <p:nvPicPr>
          <p:cNvPr id="2052" name="Picture 4" descr="C:\Users\stud\Desktop\index.jpg"/>
          <p:cNvPicPr>
            <a:picLocks noChangeAspect="1" noChangeArrowheads="1"/>
          </p:cNvPicPr>
          <p:nvPr/>
        </p:nvPicPr>
        <p:blipFill>
          <a:blip r:embed="rId4"/>
          <a:srcRect/>
          <a:stretch>
            <a:fillRect/>
          </a:stretch>
        </p:blipFill>
        <p:spPr bwMode="auto">
          <a:xfrm>
            <a:off x="381000" y="2362200"/>
            <a:ext cx="2466975" cy="1857375"/>
          </a:xfrm>
          <a:prstGeom prst="rect">
            <a:avLst/>
          </a:prstGeom>
          <a:noFill/>
        </p:spPr>
      </p:pic>
      <p:pic>
        <p:nvPicPr>
          <p:cNvPr id="2053" name="Picture 5" descr="C:\Users\stud\Desktop\index.jpg"/>
          <p:cNvPicPr>
            <a:picLocks noChangeAspect="1" noChangeArrowheads="1"/>
          </p:cNvPicPr>
          <p:nvPr/>
        </p:nvPicPr>
        <p:blipFill>
          <a:blip r:embed="rId5"/>
          <a:srcRect/>
          <a:stretch>
            <a:fillRect/>
          </a:stretch>
        </p:blipFill>
        <p:spPr bwMode="auto">
          <a:xfrm>
            <a:off x="5943600" y="2438400"/>
            <a:ext cx="2619375" cy="1743075"/>
          </a:xfrm>
          <a:prstGeom prst="rect">
            <a:avLst/>
          </a:prstGeom>
          <a:noFill/>
        </p:spPr>
      </p:pic>
      <p:pic>
        <p:nvPicPr>
          <p:cNvPr id="2054" name="Picture 6" descr="C:\Users\stud\Desktop\index.jpg"/>
          <p:cNvPicPr>
            <a:picLocks noChangeAspect="1" noChangeArrowheads="1"/>
          </p:cNvPicPr>
          <p:nvPr/>
        </p:nvPicPr>
        <p:blipFill>
          <a:blip r:embed="rId6"/>
          <a:srcRect/>
          <a:stretch>
            <a:fillRect/>
          </a:stretch>
        </p:blipFill>
        <p:spPr bwMode="auto">
          <a:xfrm>
            <a:off x="381000" y="4724400"/>
            <a:ext cx="2466975" cy="1857375"/>
          </a:xfrm>
          <a:prstGeom prst="rect">
            <a:avLst/>
          </a:prstGeom>
          <a:noFill/>
        </p:spPr>
      </p:pic>
      <p:pic>
        <p:nvPicPr>
          <p:cNvPr id="2055" name="Picture 7" descr="C:\Users\stud\Desktop\images.jpg"/>
          <p:cNvPicPr>
            <a:picLocks noChangeAspect="1" noChangeArrowheads="1"/>
          </p:cNvPicPr>
          <p:nvPr/>
        </p:nvPicPr>
        <p:blipFill>
          <a:blip r:embed="rId7"/>
          <a:srcRect/>
          <a:stretch>
            <a:fillRect/>
          </a:stretch>
        </p:blipFill>
        <p:spPr bwMode="auto">
          <a:xfrm>
            <a:off x="6172200" y="4876800"/>
            <a:ext cx="2705100" cy="169545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913</Words>
  <Application>Microsoft Office PowerPoint</Application>
  <PresentationFormat>On-screen Show (4:3)</PresentationFormat>
  <Paragraphs>88</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Architecture in Colonial India</vt:lpstr>
      <vt:lpstr>Slide 2</vt:lpstr>
      <vt:lpstr>Slide 3</vt:lpstr>
      <vt:lpstr>St Paul's Cathedral, Kolkata</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Architecture in Colonial India</dc:title>
  <dc:creator>user</dc:creator>
  <cp:lastModifiedBy>deepak kindo</cp:lastModifiedBy>
  <cp:revision>14</cp:revision>
  <dcterms:created xsi:type="dcterms:W3CDTF">2006-08-16T00:00:00Z</dcterms:created>
  <dcterms:modified xsi:type="dcterms:W3CDTF">2018-03-23T03:52:53Z</dcterms:modified>
</cp:coreProperties>
</file>